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sldIdLst>
    <p:sldId id="256" r:id="rId2"/>
    <p:sldId id="276" r:id="rId3"/>
    <p:sldId id="277" r:id="rId4"/>
    <p:sldId id="287" r:id="rId5"/>
    <p:sldId id="265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8" r:id="rId16"/>
    <p:sldId id="275" r:id="rId17"/>
    <p:sldId id="289" r:id="rId18"/>
    <p:sldId id="290" r:id="rId19"/>
    <p:sldId id="291" r:id="rId20"/>
    <p:sldId id="270" r:id="rId21"/>
    <p:sldId id="27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272" r:id="rId31"/>
    <p:sldId id="274" r:id="rId32"/>
    <p:sldId id="273" r:id="rId33"/>
    <p:sldId id="262" r:id="rId34"/>
    <p:sldId id="267" r:id="rId35"/>
    <p:sldId id="26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11" autoAdjust="0"/>
    <p:restoredTop sz="89278" autoAdjust="0"/>
  </p:normalViewPr>
  <p:slideViewPr>
    <p:cSldViewPr snapToGrid="0">
      <p:cViewPr varScale="1">
        <p:scale>
          <a:sx n="102" d="100"/>
          <a:sy n="102" d="100"/>
        </p:scale>
        <p:origin x="-834" y="-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pPr/>
              <a:t>23/03/2014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769599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359011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688367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668591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024479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83897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16615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36256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60" r:id="rId6"/>
    <p:sldLayoutId id="2147483656" r:id="rId7"/>
    <p:sldLayoutId id="2147483657" r:id="rId8"/>
    <p:sldLayoutId id="2147483658" r:id="rId9"/>
    <p:sldLayoutId id="2147483659" r:id="rId10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3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microsoft.com/office/2007/relationships/hdphoto" Target="../media/hdphoto2.wdp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Voxellancer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/>
              <a:t>Patrick Siegler, Sebastian Gerstenberg, Christian Dullweber </a:t>
            </a:r>
            <a:r>
              <a:rPr lang="de-DE" dirty="0" err="1" smtClean="0"/>
              <a:t>and</a:t>
            </a:r>
            <a:r>
              <a:rPr lang="de-DE" dirty="0" smtClean="0"/>
              <a:t> Moritz Eyssen</a:t>
            </a:r>
            <a:br>
              <a:rPr lang="de-DE" dirty="0" smtClean="0"/>
            </a:br>
            <a:r>
              <a:rPr lang="de-DE" dirty="0" err="1" smtClean="0"/>
              <a:t>under</a:t>
            </a:r>
            <a:r>
              <a:rPr lang="de-DE" dirty="0" smtClean="0"/>
              <a:t> </a:t>
            </a:r>
            <a:r>
              <a:rPr lang="de-DE" dirty="0" err="1" smtClean="0"/>
              <a:t>guidance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Daniel Limberger</a:t>
            </a:r>
            <a:endParaRPr lang="de-DE" dirty="0"/>
          </a:p>
          <a:p>
            <a:endParaRPr lang="de-DE" dirty="0"/>
          </a:p>
        </p:txBody>
      </p:sp>
      <p:pic>
        <p:nvPicPr>
          <p:cNvPr id="9" name="Bildplatzhalter 8"/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Wolkenförmige Legende 9"/>
          <p:cNvSpPr/>
          <p:nvPr/>
        </p:nvSpPr>
        <p:spPr>
          <a:xfrm>
            <a:off x="4503026" y="-58592"/>
            <a:ext cx="3185961" cy="1732548"/>
          </a:xfrm>
          <a:prstGeom prst="cloudCallout">
            <a:avLst>
              <a:gd name="adj1" fmla="val -51385"/>
              <a:gd name="adj2" fmla="val 5475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believe I can fly</a:t>
            </a:r>
            <a:endParaRPr lang="de-DE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54067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457200" y="6498000"/>
            <a:ext cx="95868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24.03.2013</a:t>
            </a:r>
            <a:endParaRPr/>
          </a:p>
        </p:txBody>
      </p:sp>
      <p:sp>
        <p:nvSpPr>
          <p:cNvPr id="197" name="TextShape 2"/>
          <p:cNvSpPr txBox="1"/>
          <p:nvPr/>
        </p:nvSpPr>
        <p:spPr>
          <a:xfrm>
            <a:off x="4613760" y="6498000"/>
            <a:ext cx="6129360" cy="3596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5A6065"/>
                </a:solidFill>
                <a:latin typeface="Neo Sans Std"/>
              </a:rPr>
              <a:t>Gameprogramming 2013 - Voxellancer</a:t>
            </a:r>
            <a:endParaRPr/>
          </a:p>
        </p:txBody>
      </p:sp>
      <p:sp>
        <p:nvSpPr>
          <p:cNvPr id="198" name="TextShape 3"/>
          <p:cNvSpPr txBox="1"/>
          <p:nvPr/>
        </p:nvSpPr>
        <p:spPr>
          <a:xfrm>
            <a:off x="10778760" y="6498000"/>
            <a:ext cx="95652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F211C7E8-B236-462E-81F1-411EFC5014CF}" type="slidenum">
              <a:rPr lang="en-US" sz="1100">
                <a:solidFill>
                  <a:srgbClr val="5A6065"/>
                </a:solidFill>
                <a:latin typeface="Neo Sans Std"/>
              </a:rPr>
              <a:pPr>
                <a:lnSpc>
                  <a:spcPct val="100000"/>
                </a:lnSpc>
              </a:pPr>
              <a:t>10</a:t>
            </a:fld>
            <a:endParaRPr/>
          </a:p>
        </p:txBody>
      </p:sp>
      <p:pic>
        <p:nvPicPr>
          <p:cNvPr id="200" name="Grafik 19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6240" y="1270440"/>
            <a:ext cx="7900200" cy="4937760"/>
          </a:xfrm>
          <a:prstGeom prst="rect">
            <a:avLst/>
          </a:prstGeom>
          <a:ln>
            <a:noFill/>
          </a:ln>
        </p:spPr>
      </p:pic>
      <p:sp>
        <p:nvSpPr>
          <p:cNvPr id="7" name="TextShape 4"/>
          <p:cNvSpPr txBox="1"/>
          <p:nvPr/>
        </p:nvSpPr>
        <p:spPr>
          <a:xfrm>
            <a:off x="549000" y="823320"/>
            <a:ext cx="3200040" cy="22856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3600" dirty="0" err="1" smtClean="0">
                <a:solidFill>
                  <a:srgbClr val="FFFFFF"/>
                </a:solidFill>
                <a:latin typeface="Neo Sans Std"/>
              </a:rPr>
              <a:t>ParticleEngine</a:t>
            </a:r>
            <a:endParaRPr lang="en-US" sz="3600" dirty="0" smtClean="0">
              <a:solidFill>
                <a:srgbClr val="FFFFFF"/>
              </a:solidFill>
              <a:latin typeface="Neo Sans Std"/>
            </a:endParaRPr>
          </a:p>
          <a:p>
            <a:pPr>
              <a:lnSpc>
                <a:spcPct val="100000"/>
              </a:lnSpc>
            </a:pPr>
            <a:r>
              <a:rPr lang="en-US" sz="3600" dirty="0" smtClean="0">
                <a:solidFill>
                  <a:srgbClr val="FFFFFF"/>
                </a:solidFill>
                <a:latin typeface="Neo Sans Std"/>
              </a:rPr>
              <a:t>and Effects</a:t>
            </a:r>
            <a:endParaRPr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457200" y="6498000"/>
            <a:ext cx="95868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24.03.2013</a:t>
            </a:r>
            <a:endParaRPr/>
          </a:p>
        </p:txBody>
      </p:sp>
      <p:sp>
        <p:nvSpPr>
          <p:cNvPr id="202" name="TextShape 2"/>
          <p:cNvSpPr txBox="1"/>
          <p:nvPr/>
        </p:nvSpPr>
        <p:spPr>
          <a:xfrm>
            <a:off x="4613760" y="6498000"/>
            <a:ext cx="6129360" cy="3596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5A6065"/>
                </a:solidFill>
                <a:latin typeface="Neo Sans Std"/>
              </a:rPr>
              <a:t>Gameprogramming 2013 - Voxellancer</a:t>
            </a:r>
            <a:endParaRPr/>
          </a:p>
        </p:txBody>
      </p:sp>
      <p:sp>
        <p:nvSpPr>
          <p:cNvPr id="203" name="TextShape 3"/>
          <p:cNvSpPr txBox="1"/>
          <p:nvPr/>
        </p:nvSpPr>
        <p:spPr>
          <a:xfrm>
            <a:off x="10778760" y="6498000"/>
            <a:ext cx="95652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3604828C-80EA-4682-99CC-404B409445F7}" type="slidenum">
              <a:rPr lang="en-US" sz="1100">
                <a:solidFill>
                  <a:srgbClr val="5A6065"/>
                </a:solidFill>
                <a:latin typeface="Neo Sans Std"/>
              </a:rPr>
              <a:pPr>
                <a:lnSpc>
                  <a:spcPct val="100000"/>
                </a:lnSpc>
              </a:pPr>
              <a:t>11</a:t>
            </a:fld>
            <a:endParaRPr/>
          </a:p>
        </p:txBody>
      </p:sp>
      <p:pic>
        <p:nvPicPr>
          <p:cNvPr id="204" name="Grafik 20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78880" y="1097280"/>
            <a:ext cx="7939800" cy="5394960"/>
          </a:xfrm>
          <a:prstGeom prst="rect">
            <a:avLst/>
          </a:prstGeom>
          <a:ln>
            <a:noFill/>
          </a:ln>
        </p:spPr>
      </p:pic>
      <p:sp>
        <p:nvSpPr>
          <p:cNvPr id="205" name="TextShape 4"/>
          <p:cNvSpPr txBox="1"/>
          <p:nvPr/>
        </p:nvSpPr>
        <p:spPr>
          <a:xfrm>
            <a:off x="549000" y="823320"/>
            <a:ext cx="3200040" cy="22856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Neo Sans Std"/>
              </a:rPr>
              <a:t>HUD</a:t>
            </a:r>
            <a:endParaRPr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457200" y="6498000"/>
            <a:ext cx="95868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24.03.2013</a:t>
            </a:r>
            <a:endParaRPr/>
          </a:p>
        </p:txBody>
      </p:sp>
      <p:sp>
        <p:nvSpPr>
          <p:cNvPr id="207" name="TextShape 2"/>
          <p:cNvSpPr txBox="1"/>
          <p:nvPr/>
        </p:nvSpPr>
        <p:spPr>
          <a:xfrm>
            <a:off x="4613760" y="6498000"/>
            <a:ext cx="6129360" cy="3596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5A6065"/>
                </a:solidFill>
                <a:latin typeface="Neo Sans Std"/>
              </a:rPr>
              <a:t>Gameprogramming 2013 - Voxellancer</a:t>
            </a:r>
            <a:endParaRPr/>
          </a:p>
        </p:txBody>
      </p:sp>
      <p:sp>
        <p:nvSpPr>
          <p:cNvPr id="208" name="TextShape 3"/>
          <p:cNvSpPr txBox="1"/>
          <p:nvPr/>
        </p:nvSpPr>
        <p:spPr>
          <a:xfrm>
            <a:off x="10778760" y="6498000"/>
            <a:ext cx="95652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77E7C4B9-04B3-40C7-970C-11292A514FDA}" type="slidenum">
              <a:rPr lang="en-US" sz="1100">
                <a:solidFill>
                  <a:srgbClr val="5A6065"/>
                </a:solidFill>
                <a:latin typeface="Neo Sans Std"/>
              </a:rPr>
              <a:pPr>
                <a:lnSpc>
                  <a:spcPct val="100000"/>
                </a:lnSpc>
              </a:pPr>
              <a:t>12</a:t>
            </a:fld>
            <a:endParaRPr/>
          </a:p>
        </p:txBody>
      </p:sp>
      <p:sp>
        <p:nvSpPr>
          <p:cNvPr id="209" name="TextShape 4"/>
          <p:cNvSpPr txBox="1"/>
          <p:nvPr/>
        </p:nvSpPr>
        <p:spPr>
          <a:xfrm>
            <a:off x="457200" y="822960"/>
            <a:ext cx="3649320" cy="22856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Neo Sans Std"/>
              </a:rPr>
              <a:t>Postprocessing</a:t>
            </a:r>
            <a:endParaRPr/>
          </a:p>
        </p:txBody>
      </p:sp>
      <p:pic>
        <p:nvPicPr>
          <p:cNvPr id="210" name="Grafik 20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6240" y="159840"/>
            <a:ext cx="3547800" cy="2217600"/>
          </a:xfrm>
          <a:prstGeom prst="rect">
            <a:avLst/>
          </a:prstGeom>
          <a:ln>
            <a:noFill/>
          </a:ln>
        </p:spPr>
      </p:pic>
      <p:pic>
        <p:nvPicPr>
          <p:cNvPr id="211" name="Grafik 2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60720" y="2488320"/>
            <a:ext cx="6035040" cy="3772080"/>
          </a:xfrm>
          <a:prstGeom prst="rect">
            <a:avLst/>
          </a:prstGeom>
          <a:ln>
            <a:noFill/>
          </a:ln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457200" y="6498000"/>
            <a:ext cx="95868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24.03.2013</a:t>
            </a:r>
            <a:endParaRPr/>
          </a:p>
        </p:txBody>
      </p:sp>
      <p:sp>
        <p:nvSpPr>
          <p:cNvPr id="213" name="TextShape 2"/>
          <p:cNvSpPr txBox="1"/>
          <p:nvPr/>
        </p:nvSpPr>
        <p:spPr>
          <a:xfrm>
            <a:off x="4613760" y="6498000"/>
            <a:ext cx="6129360" cy="3596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5A6065"/>
                </a:solidFill>
                <a:latin typeface="Neo Sans Std"/>
              </a:rPr>
              <a:t>Gameprogramming 2013 - Voxellancer</a:t>
            </a:r>
            <a:endParaRPr/>
          </a:p>
        </p:txBody>
      </p:sp>
      <p:sp>
        <p:nvSpPr>
          <p:cNvPr id="214" name="TextShape 3"/>
          <p:cNvSpPr txBox="1"/>
          <p:nvPr/>
        </p:nvSpPr>
        <p:spPr>
          <a:xfrm>
            <a:off x="10778760" y="6498000"/>
            <a:ext cx="95652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975EA3AD-819E-4A84-9EF2-66FDF20A72BF}" type="slidenum">
              <a:rPr lang="en-US" sz="1100">
                <a:solidFill>
                  <a:srgbClr val="5A6065"/>
                </a:solidFill>
                <a:latin typeface="Neo Sans Std"/>
              </a:rPr>
              <a:pPr>
                <a:lnSpc>
                  <a:spcPct val="100000"/>
                </a:lnSpc>
              </a:pPr>
              <a:t>13</a:t>
            </a:fld>
            <a:endParaRPr/>
          </a:p>
        </p:txBody>
      </p:sp>
      <p:sp>
        <p:nvSpPr>
          <p:cNvPr id="215" name="TextShape 4"/>
          <p:cNvSpPr txBox="1"/>
          <p:nvPr/>
        </p:nvSpPr>
        <p:spPr>
          <a:xfrm>
            <a:off x="457200" y="822960"/>
            <a:ext cx="3649320" cy="22856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Neo Sans Std"/>
              </a:rPr>
              <a:t>Oculus Rift</a:t>
            </a:r>
            <a:endParaRPr/>
          </a:p>
        </p:txBody>
      </p:sp>
      <p:pic>
        <p:nvPicPr>
          <p:cNvPr id="216" name="Grafik 2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6240" y="1005840"/>
            <a:ext cx="7900200" cy="4937760"/>
          </a:xfrm>
          <a:prstGeom prst="rect">
            <a:avLst/>
          </a:prstGeom>
          <a:ln>
            <a:noFill/>
          </a:ln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457200" y="6498000"/>
            <a:ext cx="95868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24.03.2013</a:t>
            </a:r>
            <a:endParaRPr/>
          </a:p>
        </p:txBody>
      </p:sp>
      <p:sp>
        <p:nvSpPr>
          <p:cNvPr id="218" name="TextShape 2"/>
          <p:cNvSpPr txBox="1"/>
          <p:nvPr/>
        </p:nvSpPr>
        <p:spPr>
          <a:xfrm>
            <a:off x="4613760" y="6498000"/>
            <a:ext cx="6129360" cy="3596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5A6065"/>
                </a:solidFill>
                <a:latin typeface="Neo Sans Std"/>
              </a:rPr>
              <a:t>Gameprogramming 2013 - Voxellancer</a:t>
            </a:r>
            <a:endParaRPr/>
          </a:p>
        </p:txBody>
      </p:sp>
      <p:sp>
        <p:nvSpPr>
          <p:cNvPr id="219" name="TextShape 3"/>
          <p:cNvSpPr txBox="1"/>
          <p:nvPr/>
        </p:nvSpPr>
        <p:spPr>
          <a:xfrm>
            <a:off x="10778760" y="6498000"/>
            <a:ext cx="95652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00EDD3DF-512D-455A-8EA4-4497DD387038}" type="slidenum">
              <a:rPr lang="en-US" sz="1100">
                <a:solidFill>
                  <a:srgbClr val="5A6065"/>
                </a:solidFill>
                <a:latin typeface="Neo Sans Std"/>
              </a:rPr>
              <a:pPr>
                <a:lnSpc>
                  <a:spcPct val="100000"/>
                </a:lnSpc>
              </a:pPr>
              <a:t>14</a:t>
            </a:fld>
            <a:endParaRPr/>
          </a:p>
        </p:txBody>
      </p:sp>
      <p:sp>
        <p:nvSpPr>
          <p:cNvPr id="220" name="TextShape 4"/>
          <p:cNvSpPr txBox="1"/>
          <p:nvPr/>
        </p:nvSpPr>
        <p:spPr>
          <a:xfrm>
            <a:off x="457200" y="822960"/>
            <a:ext cx="3649320" cy="22856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Neo Sans Std"/>
              </a:rPr>
              <a:t>Misc.</a:t>
            </a:r>
            <a:endParaRPr/>
          </a:p>
        </p:txBody>
      </p:sp>
      <p:sp>
        <p:nvSpPr>
          <p:cNvPr id="221" name="TextShape 5"/>
          <p:cNvSpPr txBox="1"/>
          <p:nvPr/>
        </p:nvSpPr>
        <p:spPr>
          <a:xfrm>
            <a:off x="4572000" y="1195920"/>
            <a:ext cx="7120800" cy="5479200"/>
          </a:xfrm>
          <a:prstGeom prst="rect">
            <a:avLst/>
          </a:prstGeom>
        </p:spPr>
        <p:txBody>
          <a:bodyPr/>
          <a:lstStyle/>
          <a:p>
            <a:pPr>
              <a:buSzPct val="25000"/>
              <a:buFont typeface="StarSymbol"/>
              <a:buChar char=""/>
            </a:pPr>
            <a:r>
              <a:rPr lang="en-US"/>
              <a:t>3D Audio (engine-sound, explosions...)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Factions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Configureable Gamepad and Joystick support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Equipment, i.e. Weapons and Engines are changeable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Homing missiles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...</a:t>
            </a:r>
            <a:endParaRPr/>
          </a:p>
          <a:p>
            <a:pPr>
              <a:buSzPct val="25000"/>
              <a:buFont typeface="StarSymbol"/>
              <a:buChar char=""/>
            </a:pPr>
            <a:endParaRPr/>
          </a:p>
          <a:p>
            <a:pPr>
              <a:buSzPct val="25000"/>
              <a:buFont typeface="StarSymbol"/>
              <a:buChar char=""/>
            </a:pPr>
            <a:endParaRPr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 descr="Untitled.pn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8166" b="8166"/>
          <a:stretch>
            <a:fillRect/>
          </a:stretch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Behind </a:t>
            </a:r>
            <a:r>
              <a:rPr lang="de-DE" dirty="0" err="1" smtClean="0"/>
              <a:t>the</a:t>
            </a:r>
            <a:r>
              <a:rPr lang="de-DE" dirty="0" smtClean="0"/>
              <a:t> Scenes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Quick </a:t>
            </a:r>
            <a:r>
              <a:rPr lang="de-DE" dirty="0" err="1" smtClean="0"/>
              <a:t>Overview</a:t>
            </a:r>
            <a:endParaRPr lang="de-DE" dirty="0"/>
          </a:p>
        </p:txBody>
      </p:sp>
      <p:pic>
        <p:nvPicPr>
          <p:cNvPr id="8" name="Inhaltsplatzhalter 7" descr="arc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48073" y="1230765"/>
            <a:ext cx="9991317" cy="4451577"/>
          </a:xfrm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6058368"/>
          </a:xfrm>
        </p:spPr>
        <p:txBody>
          <a:bodyPr>
            <a:normAutofit/>
          </a:bodyPr>
          <a:lstStyle/>
          <a:p>
            <a:pPr>
              <a:buSzPct val="25000"/>
              <a:buFont typeface="Arial" pitchFamily="34" charset="0"/>
              <a:buChar char="•"/>
            </a:pPr>
            <a:r>
              <a:rPr lang="en-US" sz="1800" dirty="0" err="1" smtClean="0"/>
              <a:t>OctTree</a:t>
            </a:r>
            <a:r>
              <a:rPr lang="en-US" sz="1800" dirty="0" smtClean="0"/>
              <a:t> with unbalanced depth and dynamic covered AABB</a:t>
            </a:r>
          </a:p>
          <a:p>
            <a:pPr>
              <a:buSzPct val="25000"/>
              <a:buFont typeface="Arial" pitchFamily="34" charset="0"/>
              <a:buChar char="•"/>
            </a:pPr>
            <a:r>
              <a:rPr lang="en-US" sz="1800" dirty="0" smtClean="0"/>
              <a:t>Split/Merge leafs depending on object-count</a:t>
            </a:r>
          </a:p>
          <a:p>
            <a:pPr>
              <a:buSzPct val="25000"/>
              <a:buFont typeface="Arial" pitchFamily="34" charset="0"/>
              <a:buChar char="•"/>
            </a:pPr>
            <a:r>
              <a:rPr lang="en-US" sz="1800" dirty="0" smtClean="0"/>
              <a:t>Objects know in which Leafs they are located</a:t>
            </a:r>
          </a:p>
          <a:p>
            <a:pPr>
              <a:buSzPct val="25000"/>
              <a:buFont typeface="Arial" pitchFamily="34" charset="0"/>
              <a:buChar char="•"/>
            </a:pPr>
            <a:endParaRPr lang="en-US" sz="1800" dirty="0" smtClean="0"/>
          </a:p>
          <a:p>
            <a:pPr>
              <a:buSzPct val="25000"/>
              <a:buFont typeface="Arial" pitchFamily="34" charset="0"/>
              <a:buChar char="•"/>
            </a:pPr>
            <a:r>
              <a:rPr lang="en-US" sz="1800" dirty="0" err="1" smtClean="0"/>
              <a:t>WorldTreeQuery</a:t>
            </a:r>
            <a:r>
              <a:rPr lang="en-US" sz="1800" dirty="0" smtClean="0"/>
              <a:t>:</a:t>
            </a:r>
          </a:p>
          <a:p>
            <a:pPr>
              <a:buSzPct val="25000"/>
              <a:buFont typeface="Arial" pitchFamily="34" charset="0"/>
              <a:buChar char="•"/>
            </a:pPr>
            <a:endParaRPr lang="en-US" sz="1800" dirty="0" smtClean="0"/>
          </a:p>
          <a:p>
            <a:pPr>
              <a:buSzPct val="25000"/>
              <a:buFont typeface="Arial" pitchFamily="34" charset="0"/>
              <a:buChar char="•"/>
            </a:pPr>
            <a:endParaRPr lang="en-US" sz="1800" dirty="0" smtClean="0"/>
          </a:p>
          <a:p>
            <a:pPr>
              <a:buSzPct val="25000"/>
              <a:buFont typeface="Arial" pitchFamily="34" charset="0"/>
              <a:buChar char="•"/>
            </a:pPr>
            <a:endParaRPr lang="en-US" sz="1800" dirty="0" smtClean="0"/>
          </a:p>
          <a:p>
            <a:pPr>
              <a:buSzPct val="25000"/>
              <a:buFont typeface="Arial" pitchFamily="34" charset="0"/>
              <a:buChar char="•"/>
            </a:pPr>
            <a:endParaRPr lang="en-US" sz="1800" dirty="0" smtClean="0"/>
          </a:p>
          <a:p>
            <a:pPr>
              <a:buSzPct val="25000"/>
              <a:buFont typeface="Arial" pitchFamily="34" charset="0"/>
              <a:buChar char="•"/>
            </a:pPr>
            <a:r>
              <a:rPr lang="en-US" sz="1800" dirty="0" err="1" smtClean="0"/>
              <a:t>AbstractShape</a:t>
            </a:r>
            <a:r>
              <a:rPr lang="en-US" sz="1800" dirty="0" smtClean="0"/>
              <a:t>:</a:t>
            </a:r>
          </a:p>
          <a:p>
            <a:endParaRPr lang="de-DE" dirty="0"/>
          </a:p>
        </p:txBody>
      </p:sp>
      <p:sp>
        <p:nvSpPr>
          <p:cNvPr id="174" name="TextShape 1"/>
          <p:cNvSpPr txBox="1"/>
          <p:nvPr/>
        </p:nvSpPr>
        <p:spPr>
          <a:xfrm>
            <a:off x="457200" y="6498000"/>
            <a:ext cx="95868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24.03.2013</a:t>
            </a:r>
            <a:endParaRPr/>
          </a:p>
        </p:txBody>
      </p:sp>
      <p:sp>
        <p:nvSpPr>
          <p:cNvPr id="175" name="TextShape 2"/>
          <p:cNvSpPr txBox="1"/>
          <p:nvPr/>
        </p:nvSpPr>
        <p:spPr>
          <a:xfrm>
            <a:off x="4613760" y="6498000"/>
            <a:ext cx="6129360" cy="3596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5A6065"/>
                </a:solidFill>
                <a:latin typeface="Neo Sans Std"/>
              </a:rPr>
              <a:t>Gameprogramming 2013 - Voxellancer</a:t>
            </a:r>
            <a:endParaRPr/>
          </a:p>
        </p:txBody>
      </p:sp>
      <p:sp>
        <p:nvSpPr>
          <p:cNvPr id="176" name="TextShape 3"/>
          <p:cNvSpPr txBox="1"/>
          <p:nvPr/>
        </p:nvSpPr>
        <p:spPr>
          <a:xfrm>
            <a:off x="10778760" y="6498000"/>
            <a:ext cx="95652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88248D4F-84C8-412C-88E7-B4AC1B237682}" type="slidenum">
              <a:rPr lang="en-US" sz="1100">
                <a:solidFill>
                  <a:srgbClr val="5A6065"/>
                </a:solidFill>
                <a:latin typeface="Neo Sans Std"/>
              </a:rPr>
              <a:pPr>
                <a:lnSpc>
                  <a:spcPct val="100000"/>
                </a:lnSpc>
              </a:pPr>
              <a:t>17</a:t>
            </a:fld>
            <a:endParaRPr/>
          </a:p>
        </p:txBody>
      </p:sp>
      <p:sp>
        <p:nvSpPr>
          <p:cNvPr id="177" name="TextShape 4"/>
          <p:cNvSpPr txBox="1"/>
          <p:nvPr/>
        </p:nvSpPr>
        <p:spPr>
          <a:xfrm>
            <a:off x="457200" y="822960"/>
            <a:ext cx="3649320" cy="22856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Neo Sans Std"/>
              </a:rPr>
              <a:t>WorldTree</a:t>
            </a:r>
            <a:endParaRPr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0" name="Grafik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995" y="2858899"/>
            <a:ext cx="4543200" cy="1257120"/>
          </a:xfrm>
          <a:prstGeom prst="rect">
            <a:avLst/>
          </a:prstGeom>
          <a:ln>
            <a:noFill/>
          </a:ln>
        </p:spPr>
      </p:pic>
      <p:pic>
        <p:nvPicPr>
          <p:cNvPr id="11" name="Grafik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20640" y="5062790"/>
            <a:ext cx="3647880" cy="790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457200" y="6498000"/>
            <a:ext cx="95868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24.03.2013</a:t>
            </a:r>
            <a:endParaRPr/>
          </a:p>
        </p:txBody>
      </p:sp>
      <p:sp>
        <p:nvSpPr>
          <p:cNvPr id="180" name="TextShape 2"/>
          <p:cNvSpPr txBox="1"/>
          <p:nvPr/>
        </p:nvSpPr>
        <p:spPr>
          <a:xfrm>
            <a:off x="4613760" y="6498000"/>
            <a:ext cx="6129360" cy="3596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5A6065"/>
                </a:solidFill>
                <a:latin typeface="Neo Sans Std"/>
              </a:rPr>
              <a:t>Gameprogramming 2013 - Voxellancer</a:t>
            </a:r>
            <a:endParaRPr/>
          </a:p>
        </p:txBody>
      </p:sp>
      <p:sp>
        <p:nvSpPr>
          <p:cNvPr id="181" name="TextShape 3"/>
          <p:cNvSpPr txBox="1"/>
          <p:nvPr/>
        </p:nvSpPr>
        <p:spPr>
          <a:xfrm>
            <a:off x="10778760" y="6498000"/>
            <a:ext cx="95652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F375ED38-97EC-49B4-9595-DB2398FE6FA5}" type="slidenum">
              <a:rPr lang="en-US" sz="1100">
                <a:solidFill>
                  <a:srgbClr val="5A6065"/>
                </a:solidFill>
                <a:latin typeface="Neo Sans Std"/>
              </a:rPr>
              <a:pPr>
                <a:lnSpc>
                  <a:spcPct val="100000"/>
                </a:lnSpc>
              </a:pPr>
              <a:t>18</a:t>
            </a:fld>
            <a:endParaRPr/>
          </a:p>
        </p:txBody>
      </p:sp>
      <p:sp>
        <p:nvSpPr>
          <p:cNvPr id="182" name="TextShape 4"/>
          <p:cNvSpPr txBox="1"/>
          <p:nvPr/>
        </p:nvSpPr>
        <p:spPr>
          <a:xfrm>
            <a:off x="282600" y="822960"/>
            <a:ext cx="3740760" cy="22856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Neo Sans Std"/>
              </a:rPr>
              <a:t>Implementation</a:t>
            </a:r>
            <a:endParaRPr/>
          </a:p>
        </p:txBody>
      </p:sp>
      <p:sp>
        <p:nvSpPr>
          <p:cNvPr id="183" name="TextShape 5"/>
          <p:cNvSpPr txBox="1"/>
          <p:nvPr/>
        </p:nvSpPr>
        <p:spPr>
          <a:xfrm>
            <a:off x="4572000" y="1195920"/>
            <a:ext cx="7120800" cy="5479200"/>
          </a:xfrm>
          <a:prstGeom prst="rect">
            <a:avLst/>
          </a:prstGeom>
        </p:spPr>
        <p:txBody>
          <a:bodyPr/>
          <a:lstStyle/>
          <a:p>
            <a:pPr>
              <a:buSzPct val="25000"/>
              <a:buFont typeface="StarSymbol"/>
              <a:buChar char=""/>
            </a:pPr>
            <a:r>
              <a:rPr lang="en-US" dirty="0" err="1"/>
              <a:t>OctTree</a:t>
            </a:r>
            <a:r>
              <a:rPr lang="en-US" dirty="0"/>
              <a:t> with unbalanced depth and dynamic covered AABB</a:t>
            </a:r>
            <a:endParaRPr dirty="0"/>
          </a:p>
          <a:p>
            <a:pPr>
              <a:buSzPct val="25000"/>
              <a:buFont typeface="StarSymbol"/>
              <a:buChar char=""/>
            </a:pPr>
            <a:r>
              <a:rPr lang="en-US" dirty="0"/>
              <a:t>Split/Merge leafs depending on object-count</a:t>
            </a:r>
            <a:endParaRPr dirty="0"/>
          </a:p>
          <a:p>
            <a:pPr>
              <a:buSzPct val="25000"/>
              <a:buFont typeface="StarSymbol"/>
              <a:buChar char=""/>
            </a:pPr>
            <a:r>
              <a:rPr lang="en-US" dirty="0"/>
              <a:t>Objects know in which Leafs they are located</a:t>
            </a:r>
            <a:endParaRPr dirty="0"/>
          </a:p>
          <a:p>
            <a:pPr>
              <a:buSzPct val="25000"/>
              <a:buFont typeface="StarSymbol"/>
              <a:buChar char=""/>
            </a:pPr>
            <a:endParaRPr dirty="0"/>
          </a:p>
          <a:p>
            <a:pPr>
              <a:buSzPct val="25000"/>
              <a:buFont typeface="StarSymbol"/>
              <a:buChar char=""/>
            </a:pPr>
            <a:r>
              <a:rPr lang="en-US" dirty="0" err="1"/>
              <a:t>WorldTreeQuery</a:t>
            </a:r>
            <a:r>
              <a:rPr lang="en-US" dirty="0" smtClean="0"/>
              <a:t>:</a:t>
            </a:r>
            <a:endParaRPr dirty="0" smtClean="0"/>
          </a:p>
          <a:p>
            <a:pPr>
              <a:buSzPct val="25000"/>
              <a:buFont typeface="StarSymbol"/>
              <a:buChar char=""/>
            </a:pPr>
            <a:endParaRPr dirty="0" smtClean="0"/>
          </a:p>
          <a:p>
            <a:pPr>
              <a:buSzPct val="25000"/>
              <a:buFont typeface="StarSymbol"/>
              <a:buChar char=""/>
            </a:pPr>
            <a:endParaRPr dirty="0" smtClean="0"/>
          </a:p>
          <a:p>
            <a:pPr>
              <a:buSzPct val="25000"/>
              <a:buFont typeface="StarSymbol"/>
              <a:buChar char=""/>
            </a:pPr>
            <a:endParaRPr dirty="0"/>
          </a:p>
          <a:p>
            <a:pPr>
              <a:buSzPct val="25000"/>
              <a:buFont typeface="StarSymbol"/>
              <a:buChar char=""/>
            </a:pPr>
            <a:r>
              <a:rPr lang="en-US" dirty="0" err="1"/>
              <a:t>AbstractShape</a:t>
            </a:r>
            <a:r>
              <a:rPr lang="en-US" dirty="0"/>
              <a:t>:</a:t>
            </a:r>
            <a:endParaRPr dirty="0"/>
          </a:p>
          <a:p>
            <a:pPr>
              <a:buSzPct val="25000"/>
              <a:buFont typeface="StarSymbol"/>
              <a:buChar char=""/>
            </a:pPr>
            <a:endParaRPr dirty="0"/>
          </a:p>
          <a:p>
            <a:pPr>
              <a:buSzPct val="25000"/>
              <a:buFont typeface="StarSymbol"/>
              <a:buChar char=""/>
            </a:pPr>
            <a:endParaRPr dirty="0"/>
          </a:p>
          <a:p>
            <a:pPr>
              <a:buSzPct val="25000"/>
              <a:buFont typeface="StarSymbol"/>
              <a:buChar char=""/>
            </a:pPr>
            <a:endParaRPr dirty="0"/>
          </a:p>
          <a:p>
            <a:pPr>
              <a:buSzPct val="25000"/>
              <a:buFont typeface="StarSymbol"/>
              <a:buChar char=""/>
            </a:pPr>
            <a:endParaRPr dirty="0"/>
          </a:p>
          <a:p>
            <a:pPr>
              <a:buSzPct val="25000"/>
              <a:buFont typeface="StarSymbol"/>
              <a:buChar char=""/>
            </a:pPr>
            <a:endParaRPr dirty="0"/>
          </a:p>
          <a:p>
            <a:pPr>
              <a:buSzPct val="25000"/>
              <a:buFont typeface="StarSymbol"/>
              <a:buChar char=""/>
            </a:pPr>
            <a:endParaRPr dirty="0"/>
          </a:p>
        </p:txBody>
      </p:sp>
      <p:pic>
        <p:nvPicPr>
          <p:cNvPr id="184" name="Grafik 18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20640" y="3474720"/>
            <a:ext cx="4543200" cy="1257120"/>
          </a:xfrm>
          <a:prstGeom prst="rect">
            <a:avLst/>
          </a:prstGeom>
          <a:ln>
            <a:noFill/>
          </a:ln>
        </p:spPr>
      </p:pic>
      <p:pic>
        <p:nvPicPr>
          <p:cNvPr id="185" name="Grafik 18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20640" y="5212080"/>
            <a:ext cx="3647880" cy="790200"/>
          </a:xfrm>
          <a:prstGeom prst="rect">
            <a:avLst/>
          </a:prstGeom>
          <a:ln>
            <a:noFill/>
          </a:ln>
        </p:spPr>
      </p:pic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Inhaltsplatzhalt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457200" y="6498000"/>
            <a:ext cx="95868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24.03.2013</a:t>
            </a:r>
            <a:endParaRPr/>
          </a:p>
        </p:txBody>
      </p:sp>
      <p:sp>
        <p:nvSpPr>
          <p:cNvPr id="187" name="TextShape 2"/>
          <p:cNvSpPr txBox="1"/>
          <p:nvPr/>
        </p:nvSpPr>
        <p:spPr>
          <a:xfrm>
            <a:off x="4613760" y="6498000"/>
            <a:ext cx="6129360" cy="3596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5A6065"/>
                </a:solidFill>
                <a:latin typeface="Neo Sans Std"/>
              </a:rPr>
              <a:t>Gameprogramming 2013 - Voxellancer</a:t>
            </a:r>
            <a:endParaRPr/>
          </a:p>
        </p:txBody>
      </p:sp>
      <p:sp>
        <p:nvSpPr>
          <p:cNvPr id="188" name="TextShape 3"/>
          <p:cNvSpPr txBox="1"/>
          <p:nvPr/>
        </p:nvSpPr>
        <p:spPr>
          <a:xfrm>
            <a:off x="10778760" y="6498000"/>
            <a:ext cx="95652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41DA9EF1-DCD6-4159-BCAF-FA1856D1B33D}" type="slidenum">
              <a:rPr lang="en-US" sz="1100">
                <a:solidFill>
                  <a:srgbClr val="5A6065"/>
                </a:solidFill>
                <a:latin typeface="Neo Sans Std"/>
              </a:rPr>
              <a:pPr>
                <a:lnSpc>
                  <a:spcPct val="100000"/>
                </a:lnSpc>
              </a:pPr>
              <a:t>19</a:t>
            </a:fld>
            <a:endParaRPr/>
          </a:p>
        </p:txBody>
      </p:sp>
      <p:sp>
        <p:nvSpPr>
          <p:cNvPr id="189" name="TextShape 4"/>
          <p:cNvSpPr txBox="1"/>
          <p:nvPr/>
        </p:nvSpPr>
        <p:spPr>
          <a:xfrm>
            <a:off x="282600" y="822960"/>
            <a:ext cx="3740760" cy="22856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Neo Sans Std"/>
              </a:rPr>
              <a:t>Usage</a:t>
            </a:r>
            <a:endParaRPr/>
          </a:p>
        </p:txBody>
      </p:sp>
      <p:sp>
        <p:nvSpPr>
          <p:cNvPr id="190" name="TextShape 5"/>
          <p:cNvSpPr txBox="1"/>
          <p:nvPr/>
        </p:nvSpPr>
        <p:spPr>
          <a:xfrm>
            <a:off x="4309200" y="1188720"/>
            <a:ext cx="7120800" cy="5479200"/>
          </a:xfrm>
          <a:prstGeom prst="rect">
            <a:avLst/>
          </a:prstGeom>
        </p:spPr>
        <p:txBody>
          <a:bodyPr/>
          <a:lstStyle/>
          <a:p>
            <a:pPr>
              <a:buSzPct val="25000"/>
              <a:buFont typeface="StarSymbol"/>
              <a:buChar char=""/>
            </a:pPr>
            <a:r>
              <a:rPr lang="en-US"/>
              <a:t>AI wants to know if path to waypoint is clear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/>
              <a:t>Compose capsule that contains object during the movement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/>
              <a:t>Ask WorldTreeQuery for objects colliding with this capsule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/>
              <a:t>[Calculate intermediate waypoint to evade nearest obstacle]</a:t>
            </a:r>
            <a:endParaRPr/>
          </a:p>
          <a:p>
            <a:pPr lvl="1">
              <a:buSzPct val="25000"/>
              <a:buFont typeface="StarSymbol"/>
              <a:buChar char=""/>
            </a:pPr>
            <a:endParaRPr/>
          </a:p>
          <a:p>
            <a:pPr>
              <a:buSzPct val="25000"/>
              <a:buFont typeface="StarSymbol"/>
              <a:buChar char=""/>
            </a:pPr>
            <a:endParaRPr/>
          </a:p>
          <a:p>
            <a:pPr>
              <a:buSzPct val="25000"/>
              <a:buFont typeface="StarSymbol"/>
              <a:buChar char=""/>
            </a:pPr>
            <a:endParaRPr/>
          </a:p>
          <a:p>
            <a:pPr>
              <a:buSzPct val="25000"/>
              <a:buFont typeface="StarSymbol"/>
              <a:buChar char=""/>
            </a:pPr>
            <a:endParaRPr/>
          </a:p>
          <a:p>
            <a:pPr>
              <a:buSzPct val="25000"/>
              <a:buFont typeface="StarSymbol"/>
              <a:buChar char=""/>
            </a:pPr>
            <a:endParaRPr/>
          </a:p>
          <a:p>
            <a:pPr>
              <a:buSzPct val="25000"/>
              <a:buFont typeface="StarSymbol"/>
              <a:buChar char=""/>
            </a:pPr>
            <a:endParaRPr/>
          </a:p>
          <a:p>
            <a:pPr>
              <a:buSzPct val="25000"/>
              <a:buFont typeface="StarSymbol"/>
              <a:buChar char=""/>
            </a:pPr>
            <a:endParaRPr/>
          </a:p>
        </p:txBody>
      </p:sp>
      <p:pic>
        <p:nvPicPr>
          <p:cNvPr id="191" name="Grafik 19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26600" y="2560320"/>
            <a:ext cx="5771880" cy="3009600"/>
          </a:xfrm>
          <a:prstGeom prst="rect">
            <a:avLst/>
          </a:prstGeom>
          <a:ln>
            <a:noFill/>
          </a:ln>
        </p:spPr>
      </p:pic>
      <p:sp>
        <p:nvSpPr>
          <p:cNvPr id="192" name="CustomShape 6"/>
          <p:cNvSpPr/>
          <p:nvPr/>
        </p:nvSpPr>
        <p:spPr>
          <a:xfrm>
            <a:off x="5178240" y="2701800"/>
            <a:ext cx="3417120" cy="498600"/>
          </a:xfrm>
          <a:prstGeom prst="rect">
            <a:avLst/>
          </a:prstGeom>
          <a:solidFill>
            <a:srgbClr val="FFFF66"/>
          </a:solidFill>
          <a:ln>
            <a:solidFill>
              <a:srgbClr val="3465AF"/>
            </a:solidFill>
          </a:ln>
        </p:spPr>
      </p:sp>
      <p:sp>
        <p:nvSpPr>
          <p:cNvPr id="193" name="CustomShape 7"/>
          <p:cNvSpPr/>
          <p:nvPr/>
        </p:nvSpPr>
        <p:spPr>
          <a:xfrm>
            <a:off x="5160960" y="3291840"/>
            <a:ext cx="3708720" cy="457200"/>
          </a:xfrm>
          <a:prstGeom prst="rect">
            <a:avLst/>
          </a:prstGeom>
          <a:solidFill>
            <a:srgbClr val="00FF00"/>
          </a:solidFill>
          <a:ln>
            <a:solidFill>
              <a:srgbClr val="3465AF"/>
            </a:solidFill>
          </a:ln>
        </p:spPr>
      </p:sp>
      <p:sp>
        <p:nvSpPr>
          <p:cNvPr id="194" name="CustomShape 8"/>
          <p:cNvSpPr/>
          <p:nvPr/>
        </p:nvSpPr>
        <p:spPr>
          <a:xfrm>
            <a:off x="5152320" y="3792600"/>
            <a:ext cx="5546160" cy="596520"/>
          </a:xfrm>
          <a:prstGeom prst="rect">
            <a:avLst/>
          </a:prstGeom>
          <a:solidFill>
            <a:srgbClr val="800000"/>
          </a:solidFill>
          <a:ln>
            <a:solidFill>
              <a:srgbClr val="3465AF"/>
            </a:solidFill>
          </a:ln>
        </p:spPr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Inhaltsplatzhalt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Textplatzhalter 1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br>
              <a:rPr lang="de-DE" dirty="0" smtClean="0"/>
            </a:br>
            <a:r>
              <a:rPr lang="de-DE" dirty="0" err="1" smtClean="0"/>
              <a:t>Voxels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Fully</a:t>
            </a:r>
            <a:r>
              <a:rPr lang="de-DE" dirty="0" smtClean="0"/>
              <a:t> </a:t>
            </a:r>
            <a:r>
              <a:rPr lang="de-DE" dirty="0" err="1" smtClean="0"/>
              <a:t>destructable</a:t>
            </a:r>
            <a:r>
              <a:rPr lang="de-DE" dirty="0" smtClean="0"/>
              <a:t> World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Accurate</a:t>
            </a:r>
            <a:r>
              <a:rPr lang="de-DE" dirty="0" smtClean="0"/>
              <a:t> </a:t>
            </a:r>
            <a:r>
              <a:rPr lang="de-DE" dirty="0" err="1" smtClean="0"/>
              <a:t>textbook</a:t>
            </a:r>
            <a:r>
              <a:rPr lang="de-DE" dirty="0" smtClean="0"/>
              <a:t> </a:t>
            </a:r>
            <a:r>
              <a:rPr lang="de-DE" dirty="0" err="1" smtClean="0"/>
              <a:t>physics</a:t>
            </a:r>
            <a:r>
              <a:rPr lang="de-DE" dirty="0" smtClean="0"/>
              <a:t>: </a:t>
            </a:r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collision</a:t>
            </a:r>
            <a:endParaRPr lang="de-DE" dirty="0" smtClean="0"/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destruction</a:t>
            </a:r>
            <a:endParaRPr lang="de-DE" dirty="0" smtClean="0"/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Impacts</a:t>
            </a:r>
          </a:p>
          <a:p>
            <a:pPr marL="726948" lvl="1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Simple </a:t>
            </a:r>
            <a:r>
              <a:rPr lang="de-DE" dirty="0" err="1" smtClean="0"/>
              <a:t>model</a:t>
            </a:r>
            <a:r>
              <a:rPr lang="de-DE" dirty="0" smtClean="0"/>
              <a:t>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None/>
            </a:pPr>
            <a:r>
              <a:rPr lang="de-DE" dirty="0"/>
              <a:t>As </a:t>
            </a:r>
            <a:r>
              <a:rPr lang="de-DE" dirty="0" err="1"/>
              <a:t>previously</a:t>
            </a:r>
            <a:r>
              <a:rPr lang="de-DE" dirty="0"/>
              <a:t> </a:t>
            </a:r>
            <a:r>
              <a:rPr lang="de-DE" dirty="0" err="1"/>
              <a:t>seen</a:t>
            </a:r>
            <a:r>
              <a:rPr lang="de-DE" dirty="0"/>
              <a:t> in </a:t>
            </a:r>
            <a:r>
              <a:rPr lang="de-DE" dirty="0" err="1"/>
              <a:t>games</a:t>
            </a:r>
            <a:r>
              <a:rPr lang="de-DE" dirty="0"/>
              <a:t> like:</a:t>
            </a:r>
          </a:p>
          <a:p>
            <a:pPr>
              <a:buNone/>
            </a:pPr>
            <a:r>
              <a:rPr lang="de-DE" dirty="0" err="1" smtClean="0"/>
              <a:t>Voxatron</a:t>
            </a:r>
            <a:endParaRPr lang="de-DE" dirty="0"/>
          </a:p>
          <a:p>
            <a:pPr>
              <a:buNone/>
            </a:pPr>
            <a:r>
              <a:rPr lang="de-DE" dirty="0" smtClean="0"/>
              <a:t>Minecraft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2" descr="http://i1-news.softpedia-static.com/images/news2/Voxatron-0-1-6-Alpha-Review-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6032" y="3054097"/>
            <a:ext cx="3291840" cy="246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VoxelCluster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 smtClean="0"/>
          </a:p>
          <a:p>
            <a:r>
              <a:rPr lang="de-DE" dirty="0" err="1" smtClean="0"/>
              <a:t>Represent</a:t>
            </a:r>
            <a:r>
              <a:rPr lang="de-DE" dirty="0" smtClean="0"/>
              <a:t> all </a:t>
            </a:r>
            <a:r>
              <a:rPr lang="de-DE" dirty="0" err="1" smtClean="0"/>
              <a:t>entities</a:t>
            </a:r>
            <a:endParaRPr lang="de-DE" dirty="0"/>
          </a:p>
          <a:p>
            <a:endParaRPr lang="de-DE" dirty="0" smtClean="0"/>
          </a:p>
          <a:p>
            <a:r>
              <a:rPr lang="de-DE" dirty="0" err="1" smtClean="0"/>
              <a:t>Datastructures</a:t>
            </a:r>
            <a:endParaRPr lang="de-DE" dirty="0" smtClean="0"/>
          </a:p>
          <a:p>
            <a:pPr lvl="1"/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std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::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unordered_map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&lt;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glm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::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ivec3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,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Voxel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*&gt;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VoxelTree</a:t>
            </a:r>
            <a:endParaRPr lang="de-DE" dirty="0" smtClean="0">
              <a:solidFill>
                <a:srgbClr val="2B91AF"/>
              </a:solidFill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</a:endParaRPr>
          </a:p>
          <a:p>
            <a:pPr lvl="1"/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*,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VoxelGridCmp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XAxis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</a:t>
            </a:r>
          </a:p>
          <a:p>
            <a:pPr lvl="1"/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*, </a:t>
            </a:r>
            <a:r>
              <a:rPr lang="de-DE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VoxelGridCmp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de-DE" dirty="0" err="1" smtClean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Axis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</a:t>
            </a:r>
          </a:p>
          <a:p>
            <a:pPr lvl="1"/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*, </a:t>
            </a:r>
            <a:r>
              <a:rPr lang="de-DE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VoxelGridCmp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de-DE" dirty="0" err="1" smtClean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ZAxis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</a:t>
            </a:r>
          </a:p>
          <a:p>
            <a:pPr lvl="1"/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glow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ref_ptr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glow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VertexArrayObject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de-DE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VoxelData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b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position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uint32_t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emissiveness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platzhalter 1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078" t="15417" r="16328" b="6944"/>
          <a:stretch/>
        </p:blipFill>
        <p:spPr>
          <a:xfrm>
            <a:off x="457200" y="2992755"/>
            <a:ext cx="3209219" cy="288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8336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Particles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de-DE" dirty="0" smtClean="0"/>
              <a:t>	</a:t>
            </a:r>
            <a:r>
              <a:rPr lang="de-DE" sz="2900" dirty="0" err="1"/>
              <a:t>Simulated</a:t>
            </a:r>
            <a:r>
              <a:rPr lang="de-DE" sz="2900" dirty="0"/>
              <a:t> on GPU</a:t>
            </a:r>
          </a:p>
          <a:p>
            <a:pPr>
              <a:lnSpc>
                <a:spcPct val="120000"/>
              </a:lnSpc>
              <a:buNone/>
            </a:pPr>
            <a:r>
              <a:rPr lang="de-DE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VoxelParticleData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creationPosition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creationEulers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directionalSpeed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angularSpeed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creationTime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deathTime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uint32_t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emissiveness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>
              <a:lnSpc>
                <a:spcPct val="120000"/>
              </a:lnSpc>
              <a:buNone/>
            </a:pPr>
            <a:r>
              <a:rPr lang="de-DE" sz="2900" dirty="0" err="1" smtClean="0"/>
              <a:t>VertexShader</a:t>
            </a:r>
            <a:r>
              <a:rPr lang="de-DE" sz="2900" dirty="0" smtClean="0"/>
              <a:t>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timeDelta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currentTime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creationTime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vec3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particlePosition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directionalSpeed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timeDelta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creationPosition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vec3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eulers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angularSpeed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timeDelta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creationEulers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vec4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orientation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quat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eulers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fr-FR" sz="2000" dirty="0" err="1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gl_Position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viewProjection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fr-FR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fr-FR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qtransform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(orientation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v_vertex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scale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position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1.0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fr-FR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Very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 few buffer updates </a:t>
            </a:r>
            <a:r>
              <a:rPr lang="fr-FR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neccessary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!</a:t>
            </a:r>
            <a:endParaRPr lang="de-DE" sz="200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18585" y="1050258"/>
            <a:ext cx="4158840" cy="303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9502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AI - Tasks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NPC </a:t>
            </a:r>
            <a:r>
              <a:rPr lang="de-DE" dirty="0" err="1" smtClean="0"/>
              <a:t>behaviour</a:t>
            </a:r>
            <a:r>
              <a:rPr lang="de-DE" dirty="0" smtClean="0"/>
              <a:t> </a:t>
            </a:r>
            <a:r>
              <a:rPr lang="de-DE" dirty="0" err="1" smtClean="0"/>
              <a:t>split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Tasks </a:t>
            </a:r>
            <a:r>
              <a:rPr lang="de-DE" dirty="0" err="1" smtClean="0"/>
              <a:t>completly</a:t>
            </a:r>
            <a:r>
              <a:rPr lang="de-DE" dirty="0" smtClean="0"/>
              <a:t> </a:t>
            </a:r>
            <a:r>
              <a:rPr lang="de-DE" dirty="0" err="1" smtClean="0"/>
              <a:t>designed</a:t>
            </a:r>
            <a:r>
              <a:rPr lang="de-DE" dirty="0" smtClean="0"/>
              <a:t> in C++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Single Unit Tasks </a:t>
            </a:r>
            <a:r>
              <a:rPr lang="de-DE" dirty="0" err="1" smtClean="0"/>
              <a:t>and</a:t>
            </a:r>
            <a:r>
              <a:rPr lang="de-DE" dirty="0" smtClean="0"/>
              <a:t> Group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Tasks </a:t>
            </a:r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tasks</a:t>
            </a:r>
            <a:r>
              <a:rPr lang="de-DE" dirty="0" smtClean="0"/>
              <a:t>, </a:t>
            </a:r>
            <a:br>
              <a:rPr lang="de-DE" dirty="0" smtClean="0"/>
            </a:b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simulate</a:t>
            </a:r>
            <a:r>
              <a:rPr lang="de-DE" dirty="0" smtClean="0"/>
              <a:t> </a:t>
            </a:r>
            <a:r>
              <a:rPr lang="de-DE" dirty="0" err="1" smtClean="0"/>
              <a:t>complex</a:t>
            </a:r>
            <a:r>
              <a:rPr lang="de-DE" dirty="0" smtClean="0"/>
              <a:t> </a:t>
            </a:r>
            <a:r>
              <a:rPr lang="de-DE" dirty="0" err="1" smtClean="0"/>
              <a:t>behavior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Squads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groups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NPCs </a:t>
            </a:r>
            <a:r>
              <a:rPr lang="de-DE" dirty="0" err="1" smtClean="0"/>
              <a:t>joining</a:t>
            </a:r>
            <a:r>
              <a:rPr lang="de-DE" dirty="0" smtClean="0"/>
              <a:t> </a:t>
            </a:r>
            <a:r>
              <a:rPr lang="de-DE" dirty="0" err="1" smtClean="0"/>
              <a:t>together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perform</a:t>
            </a:r>
            <a:r>
              <a:rPr lang="de-DE" dirty="0" smtClean="0"/>
              <a:t> a mutual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6032" y="3079052"/>
            <a:ext cx="3620476" cy="2681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60058" y="1013079"/>
            <a:ext cx="54673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Single Unit Tasks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91603" y="2056067"/>
            <a:ext cx="4808029" cy="355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99502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-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60058" y="1013079"/>
            <a:ext cx="5467350" cy="19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Single Unit Tasks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sharpenSoften amount="-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91603" y="2056067"/>
            <a:ext cx="4808029" cy="355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01741" y="3173730"/>
            <a:ext cx="4061460" cy="892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01740" y="4250055"/>
            <a:ext cx="5725668" cy="1752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95417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Group Tasks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37761" y="628650"/>
            <a:ext cx="3095625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79283" y="2189226"/>
            <a:ext cx="3952875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90919" y="2893314"/>
            <a:ext cx="4989310" cy="3233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95044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HUD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All HUD </a:t>
            </a:r>
            <a:r>
              <a:rPr lang="de-DE" dirty="0" err="1" smtClean="0"/>
              <a:t>elements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made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Voxels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Text </a:t>
            </a:r>
            <a:r>
              <a:rPr lang="de-DE" dirty="0" err="1" smtClean="0"/>
              <a:t>is</a:t>
            </a:r>
            <a:r>
              <a:rPr lang="de-DE" dirty="0"/>
              <a:t> </a:t>
            </a:r>
            <a:r>
              <a:rPr lang="de-DE" dirty="0" err="1" smtClean="0"/>
              <a:t>created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out </a:t>
            </a:r>
            <a:r>
              <a:rPr lang="de-DE" dirty="0" err="1" smtClean="0"/>
              <a:t>own</a:t>
            </a:r>
            <a:r>
              <a:rPr lang="de-DE" dirty="0" smtClean="0"/>
              <a:t> </a:t>
            </a:r>
            <a:r>
              <a:rPr lang="de-DE" dirty="0" err="1" smtClean="0"/>
              <a:t>Voxelfont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All HUD Elements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located</a:t>
            </a:r>
            <a:r>
              <a:rPr lang="de-DE" dirty="0" smtClean="0"/>
              <a:t> on a </a:t>
            </a:r>
            <a:r>
              <a:rPr lang="de-DE" dirty="0" err="1" smtClean="0"/>
              <a:t>Sphere</a:t>
            </a:r>
            <a:r>
              <a:rPr lang="de-DE" dirty="0" smtClean="0"/>
              <a:t> </a:t>
            </a:r>
            <a:r>
              <a:rPr lang="de-DE" dirty="0" err="1" smtClean="0"/>
              <a:t>around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Camera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6032" y="3079052"/>
            <a:ext cx="3620476" cy="2681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HUD </a:t>
            </a:r>
            <a:r>
              <a:rPr lang="de-DE" dirty="0" err="1" smtClean="0"/>
              <a:t>explained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06407" y="1085711"/>
            <a:ext cx="8014249" cy="500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99502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Hudgets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HUD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composed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different </a:t>
            </a:r>
            <a:r>
              <a:rPr lang="de-DE" dirty="0" err="1" smtClean="0"/>
              <a:t>elements</a:t>
            </a:r>
            <a:r>
              <a:rPr lang="de-DE" dirty="0" smtClean="0"/>
              <a:t> </a:t>
            </a:r>
            <a:r>
              <a:rPr lang="de-DE" dirty="0" err="1" smtClean="0"/>
              <a:t>called</a:t>
            </a:r>
            <a:r>
              <a:rPr lang="de-DE" dirty="0" smtClean="0"/>
              <a:t> „</a:t>
            </a:r>
            <a:r>
              <a:rPr lang="de-DE" dirty="0" err="1" smtClean="0"/>
              <a:t>Hudgets</a:t>
            </a:r>
            <a:r>
              <a:rPr lang="de-DE" dirty="0" smtClean="0"/>
              <a:t>“ (HUD-</a:t>
            </a:r>
            <a:r>
              <a:rPr lang="de-DE" dirty="0" err="1" smtClean="0"/>
              <a:t>Widgets</a:t>
            </a:r>
            <a:r>
              <a:rPr lang="de-DE" dirty="0" smtClean="0"/>
              <a:t>)</a:t>
            </a:r>
          </a:p>
          <a:p>
            <a:r>
              <a:rPr lang="de-DE" dirty="0" smtClean="0"/>
              <a:t>All </a:t>
            </a:r>
            <a:r>
              <a:rPr lang="de-DE" dirty="0" err="1" smtClean="0"/>
              <a:t>Hudgets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update </a:t>
            </a: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own</a:t>
            </a:r>
            <a:r>
              <a:rPr lang="de-DE" dirty="0" smtClean="0"/>
              <a:t> </a:t>
            </a:r>
            <a:r>
              <a:rPr lang="de-DE" dirty="0" err="1" smtClean="0"/>
              <a:t>position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appearance</a:t>
            </a:r>
            <a:r>
              <a:rPr lang="de-DE" dirty="0" smtClean="0"/>
              <a:t>, </a:t>
            </a:r>
            <a:r>
              <a:rPr lang="de-DE" dirty="0" err="1" smtClean="0"/>
              <a:t>according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game</a:t>
            </a:r>
            <a:r>
              <a:rPr lang="de-DE" dirty="0" smtClean="0"/>
              <a:t> </a:t>
            </a:r>
            <a:r>
              <a:rPr lang="de-DE" dirty="0" err="1" smtClean="0"/>
              <a:t>situation</a:t>
            </a:r>
            <a:r>
              <a:rPr lang="de-DE" dirty="0" smtClean="0"/>
              <a:t>.</a:t>
            </a:r>
          </a:p>
          <a:p>
            <a:endParaRPr lang="de-DE" dirty="0"/>
          </a:p>
          <a:p>
            <a:r>
              <a:rPr lang="de-DE" dirty="0" err="1" smtClean="0"/>
              <a:t>ObjectHudgets</a:t>
            </a:r>
            <a:r>
              <a:rPr lang="de-DE" dirty="0" smtClean="0"/>
              <a:t> 	</a:t>
            </a:r>
            <a:r>
              <a:rPr lang="de-DE" dirty="0" err="1" smtClean="0"/>
              <a:t>mark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Worldobjects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Crosshair</a:t>
            </a:r>
            <a:endParaRPr lang="de-DE" dirty="0"/>
          </a:p>
          <a:p>
            <a:endParaRPr lang="de-DE" dirty="0"/>
          </a:p>
          <a:p>
            <a:r>
              <a:rPr lang="de-DE" dirty="0" err="1" smtClean="0"/>
              <a:t>AimHelper</a:t>
            </a:r>
            <a:r>
              <a:rPr lang="de-DE" dirty="0" smtClean="0"/>
              <a:t> </a:t>
            </a:r>
            <a:r>
              <a:rPr lang="de-DE" dirty="0" err="1" smtClean="0"/>
              <a:t>indicates</a:t>
            </a:r>
            <a:r>
              <a:rPr lang="de-DE" dirty="0" smtClean="0"/>
              <a:t> </a:t>
            </a:r>
            <a:r>
              <a:rPr lang="de-DE" dirty="0" err="1" smtClean="0"/>
              <a:t>where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aim</a:t>
            </a:r>
            <a:r>
              <a:rPr lang="de-DE" dirty="0" smtClean="0"/>
              <a:t>,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hit</a:t>
            </a:r>
            <a:r>
              <a:rPr lang="de-DE" dirty="0" smtClean="0"/>
              <a:t> a </a:t>
            </a:r>
            <a:r>
              <a:rPr lang="de-DE" dirty="0" err="1" smtClean="0"/>
              <a:t>moving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TextHudgets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Buttons 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94995" y="2562606"/>
            <a:ext cx="699399" cy="717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47583" y="2562606"/>
            <a:ext cx="870528" cy="717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79144" y="4390263"/>
            <a:ext cx="929259" cy="63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96015" y="3480435"/>
            <a:ext cx="86677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31175" y="5417820"/>
            <a:ext cx="39338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603535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Spherical</a:t>
            </a:r>
            <a:r>
              <a:rPr lang="de-DE" dirty="0" smtClean="0"/>
              <a:t> HUD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HUD </a:t>
            </a:r>
            <a:r>
              <a:rPr lang="de-DE" dirty="0" err="1" smtClean="0"/>
              <a:t>elements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placed</a:t>
            </a:r>
            <a:r>
              <a:rPr lang="de-DE" dirty="0" smtClean="0"/>
              <a:t> on a </a:t>
            </a:r>
            <a:r>
              <a:rPr lang="de-DE" dirty="0" err="1" smtClean="0"/>
              <a:t>sphere</a:t>
            </a:r>
            <a:r>
              <a:rPr lang="de-DE" dirty="0" smtClean="0"/>
              <a:t> </a:t>
            </a:r>
            <a:r>
              <a:rPr lang="de-DE" dirty="0" err="1" smtClean="0"/>
              <a:t>around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camera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Sphere</a:t>
            </a:r>
            <a:r>
              <a:rPr lang="de-DE" dirty="0" smtClean="0"/>
              <a:t> (</a:t>
            </a:r>
            <a:r>
              <a:rPr lang="de-DE" dirty="0" err="1" smtClean="0"/>
              <a:t>supposivly</a:t>
            </a:r>
            <a:r>
              <a:rPr lang="de-DE" dirty="0" smtClean="0"/>
              <a:t>) </a:t>
            </a:r>
            <a:r>
              <a:rPr lang="de-DE" dirty="0" err="1" smtClean="0"/>
              <a:t>allows</a:t>
            </a:r>
            <a:r>
              <a:rPr lang="de-DE" dirty="0" smtClean="0"/>
              <a:t> easy </a:t>
            </a:r>
            <a:r>
              <a:rPr lang="de-DE" dirty="0" err="1" smtClean="0"/>
              <a:t>integration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Oculus</a:t>
            </a:r>
            <a:r>
              <a:rPr lang="de-DE" dirty="0" smtClean="0"/>
              <a:t> Rift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Creates</a:t>
            </a:r>
            <a:r>
              <a:rPr lang="de-DE" dirty="0" smtClean="0"/>
              <a:t> a „HUD on </a:t>
            </a:r>
            <a:r>
              <a:rPr lang="de-DE" dirty="0" err="1" smtClean="0"/>
              <a:t>Helmet</a:t>
            </a:r>
            <a:r>
              <a:rPr lang="de-DE" dirty="0" smtClean="0"/>
              <a:t>“ </a:t>
            </a:r>
            <a:r>
              <a:rPr lang="de-DE" dirty="0" err="1" smtClean="0"/>
              <a:t>illusion</a:t>
            </a:r>
            <a:r>
              <a:rPr lang="de-DE" dirty="0" smtClean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>
              <a:buNone/>
            </a:pPr>
            <a:r>
              <a:rPr lang="de-DE" dirty="0"/>
              <a:t> </a:t>
            </a:r>
            <a:r>
              <a:rPr lang="de-DE" dirty="0" smtClean="0"/>
              <a:t>   </a:t>
            </a:r>
            <a:r>
              <a:rPr lang="de-DE" dirty="0" err="1" smtClean="0"/>
              <a:t>Spherical</a:t>
            </a:r>
            <a:r>
              <a:rPr lang="de-DE" dirty="0" smtClean="0"/>
              <a:t> HUD </a:t>
            </a:r>
            <a:r>
              <a:rPr lang="de-DE" dirty="0" err="1" smtClean="0"/>
              <a:t>creates</a:t>
            </a:r>
            <a:r>
              <a:rPr lang="de-DE" dirty="0" smtClean="0"/>
              <a:t> </a:t>
            </a:r>
            <a:r>
              <a:rPr lang="de-DE" dirty="0" err="1" smtClean="0"/>
              <a:t>problems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Rift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hudgets</a:t>
            </a:r>
            <a:r>
              <a:rPr lang="de-DE" dirty="0" smtClean="0"/>
              <a:t> outside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focus</a:t>
            </a:r>
            <a:r>
              <a:rPr lang="de-DE" dirty="0" smtClean="0"/>
              <a:t>.</a:t>
            </a:r>
          </a:p>
          <a:p>
            <a:pPr marL="0" indent="0">
              <a:buNone/>
            </a:pPr>
            <a:r>
              <a:rPr lang="de-DE" dirty="0"/>
              <a:t> </a:t>
            </a:r>
            <a:r>
              <a:rPr lang="de-DE" dirty="0" smtClean="0"/>
              <a:t>   Due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different </a:t>
            </a:r>
            <a:r>
              <a:rPr lang="de-DE" dirty="0" err="1" smtClean="0"/>
              <a:t>viewing</a:t>
            </a:r>
            <a:r>
              <a:rPr lang="de-DE" dirty="0" smtClean="0"/>
              <a:t> </a:t>
            </a:r>
            <a:r>
              <a:rPr lang="de-DE" dirty="0" err="1" smtClean="0"/>
              <a:t>angles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distance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hudgets</a:t>
            </a:r>
            <a:r>
              <a:rPr lang="de-DE" dirty="0" smtClean="0"/>
              <a:t> </a:t>
            </a:r>
            <a:r>
              <a:rPr lang="de-DE" dirty="0" err="1" smtClean="0"/>
              <a:t>along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hudgets</a:t>
            </a:r>
            <a:r>
              <a:rPr lang="de-DE" dirty="0" smtClean="0"/>
              <a:t> </a:t>
            </a:r>
            <a:r>
              <a:rPr lang="de-DE" dirty="0" err="1" smtClean="0"/>
              <a:t>appear</a:t>
            </a:r>
            <a:r>
              <a:rPr lang="de-DE" dirty="0" smtClean="0"/>
              <a:t> </a:t>
            </a:r>
            <a:r>
              <a:rPr lang="de-DE" dirty="0" err="1" smtClean="0"/>
              <a:t>twice</a:t>
            </a:r>
            <a:r>
              <a:rPr lang="de-DE" dirty="0"/>
              <a:t>.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08356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br>
              <a:rPr lang="de-DE" dirty="0" smtClean="0"/>
            </a:br>
            <a:r>
              <a:rPr lang="de-DE" dirty="0" smtClean="0"/>
              <a:t>Space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Space Games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awesome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Dogfight</a:t>
            </a:r>
            <a:r>
              <a:rPr lang="de-DE" dirty="0" smtClean="0"/>
              <a:t> </a:t>
            </a:r>
            <a:r>
              <a:rPr lang="de-DE" dirty="0" err="1" smtClean="0"/>
              <a:t>combat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Science Fiction </a:t>
            </a:r>
            <a:r>
              <a:rPr lang="de-DE" dirty="0" err="1" smtClean="0"/>
              <a:t>setting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Open </a:t>
            </a:r>
            <a:r>
              <a:rPr lang="de-DE" dirty="0" err="1" smtClean="0"/>
              <a:t>world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Not limited </a:t>
            </a:r>
            <a:r>
              <a:rPr lang="de-DE" dirty="0" err="1" smtClean="0"/>
              <a:t>by</a:t>
            </a:r>
            <a:r>
              <a:rPr lang="de-DE" dirty="0" smtClean="0"/>
              <a:t> „</a:t>
            </a:r>
            <a:r>
              <a:rPr lang="de-DE" dirty="0" err="1" smtClean="0"/>
              <a:t>realism</a:t>
            </a:r>
            <a:r>
              <a:rPr lang="de-DE" dirty="0" smtClean="0"/>
              <a:t>“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None/>
            </a:pPr>
            <a:r>
              <a:rPr lang="de-DE" dirty="0" smtClean="0"/>
              <a:t>As </a:t>
            </a:r>
            <a:r>
              <a:rPr lang="de-DE" dirty="0" err="1" smtClean="0"/>
              <a:t>previously</a:t>
            </a:r>
            <a:r>
              <a:rPr lang="de-DE" dirty="0" smtClean="0"/>
              <a:t> </a:t>
            </a:r>
            <a:r>
              <a:rPr lang="de-DE" dirty="0" err="1" smtClean="0"/>
              <a:t>seen</a:t>
            </a:r>
            <a:r>
              <a:rPr lang="de-DE" dirty="0" smtClean="0"/>
              <a:t> in </a:t>
            </a:r>
            <a:r>
              <a:rPr lang="de-DE" dirty="0" err="1" smtClean="0"/>
              <a:t>games</a:t>
            </a:r>
            <a:r>
              <a:rPr lang="de-DE" dirty="0" smtClean="0"/>
              <a:t> like:</a:t>
            </a:r>
          </a:p>
          <a:p>
            <a:pPr>
              <a:buNone/>
            </a:pPr>
            <a:r>
              <a:rPr lang="de-DE" dirty="0" smtClean="0"/>
              <a:t>Freelancer</a:t>
            </a:r>
          </a:p>
          <a:p>
            <a:pPr>
              <a:buNone/>
            </a:pPr>
            <a:r>
              <a:rPr lang="de-DE" dirty="0" smtClean="0"/>
              <a:t>X-Series</a:t>
            </a:r>
          </a:p>
          <a:p>
            <a:pPr>
              <a:buNone/>
            </a:pPr>
            <a:r>
              <a:rPr lang="de-DE" dirty="0" smtClean="0"/>
              <a:t>Eve Online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6" name="Picture 2" descr="http://www.gamersglobal.de/sites/gamersglobal.de/files/galerie/1030/fl_ss_ss_0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6032" y="3054096"/>
            <a:ext cx="3291840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6664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platzhalter 12"/>
          <p:cNvPicPr>
            <a:picLocks noGrp="1" noChangeAspect="1"/>
          </p:cNvPicPr>
          <p:nvPr>
            <p:ph type="pic" idx="1"/>
          </p:nvPr>
        </p:nvPicPr>
        <p:blipFill>
          <a:blip r:embed="rId3" cstate="print"/>
          <a:srcRect t="1" b="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 smtClean="0"/>
              <a:t>Postprocessing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" y="1"/>
            <a:ext cx="12191985" cy="508324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" y="1"/>
            <a:ext cx="12191985" cy="508324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1"/>
            <a:ext cx="12192000" cy="508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073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RenderPipeline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pass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make_shared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PostProcessingPass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blurv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m_quad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pass-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setInputMapping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({ { 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source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BufferNames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Emissisiveness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 });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pass-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setOutput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({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BufferNames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BlurTmp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});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pass-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setFragmentShader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shader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postprocessing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blur.frag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pass-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setUniform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direction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vec2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(0, 1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dd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(pass)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0865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0" y="0"/>
            <a:ext cx="12192000" cy="5084113"/>
            <a:chOff x="0" y="0"/>
            <a:chExt cx="12192000" cy="5084113"/>
          </a:xfrm>
        </p:grpSpPr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5084113"/>
            </a:xfrm>
            <a:prstGeom prst="rect">
              <a:avLst/>
            </a:prstGeom>
          </p:spPr>
        </p:pic>
        <p:sp>
          <p:nvSpPr>
            <p:cNvPr id="15" name="Textfeld 14"/>
            <p:cNvSpPr txBox="1"/>
            <p:nvPr/>
          </p:nvSpPr>
          <p:spPr>
            <a:xfrm>
              <a:off x="5295139" y="4307164"/>
              <a:ext cx="16017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spc="-50" dirty="0" err="1">
                  <a:solidFill>
                    <a:srgbClr val="FFFFFF"/>
                  </a:solidFill>
                  <a:latin typeface="+mj-lt"/>
                  <a:ea typeface="+mj-ea"/>
                  <a:cs typeface="+mj-cs"/>
                </a:rPr>
                <a:t>without</a:t>
              </a:r>
              <a:endParaRPr lang="de-DE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endParaRPr>
            </a:p>
          </p:txBody>
        </p:sp>
      </p:grpSp>
      <p:grpSp>
        <p:nvGrpSpPr>
          <p:cNvPr id="19" name="Gruppieren 18"/>
          <p:cNvGrpSpPr/>
          <p:nvPr/>
        </p:nvGrpSpPr>
        <p:grpSpPr>
          <a:xfrm>
            <a:off x="0" y="-1"/>
            <a:ext cx="12192000" cy="5084113"/>
            <a:chOff x="0" y="-1"/>
            <a:chExt cx="12192000" cy="5084113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"/>
              <a:ext cx="12192000" cy="5084113"/>
            </a:xfrm>
            <a:prstGeom prst="rect">
              <a:avLst/>
            </a:prstGeom>
          </p:spPr>
        </p:pic>
        <p:sp>
          <p:nvSpPr>
            <p:cNvPr id="16" name="Textfeld 15"/>
            <p:cNvSpPr txBox="1"/>
            <p:nvPr/>
          </p:nvSpPr>
          <p:spPr>
            <a:xfrm>
              <a:off x="5580473" y="4289977"/>
              <a:ext cx="10310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spc="-50" dirty="0" err="1" smtClean="0">
                  <a:solidFill>
                    <a:srgbClr val="FFFFFF"/>
                  </a:solidFill>
                  <a:latin typeface="+mj-lt"/>
                  <a:ea typeface="+mj-ea"/>
                  <a:cs typeface="+mj-cs"/>
                </a:rPr>
                <a:t>fxaa</a:t>
              </a:r>
              <a:endParaRPr lang="de-DE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endParaRPr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0" y="-2"/>
            <a:ext cx="12192000" cy="5084113"/>
            <a:chOff x="0" y="-2"/>
            <a:chExt cx="12192000" cy="5084113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2"/>
              <a:ext cx="12192000" cy="5084113"/>
            </a:xfrm>
            <a:prstGeom prst="rect">
              <a:avLst/>
            </a:prstGeom>
          </p:spPr>
        </p:pic>
        <p:sp>
          <p:nvSpPr>
            <p:cNvPr id="17" name="Textfeld 16"/>
            <p:cNvSpPr txBox="1"/>
            <p:nvPr/>
          </p:nvSpPr>
          <p:spPr>
            <a:xfrm>
              <a:off x="4185859" y="4307164"/>
              <a:ext cx="38202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spc="-50" dirty="0" smtClean="0">
                  <a:solidFill>
                    <a:srgbClr val="FFFFFF"/>
                  </a:solidFill>
                  <a:latin typeface="+mj-lt"/>
                  <a:ea typeface="+mj-ea"/>
                  <a:cs typeface="+mj-cs"/>
                </a:rPr>
                <a:t>2x super </a:t>
              </a:r>
              <a:r>
                <a:rPr lang="de-DE" sz="3600" spc="-50" dirty="0" err="1" smtClean="0">
                  <a:solidFill>
                    <a:srgbClr val="FFFFFF"/>
                  </a:solidFill>
                  <a:latin typeface="+mj-lt"/>
                  <a:ea typeface="+mj-ea"/>
                  <a:cs typeface="+mj-cs"/>
                </a:rPr>
                <a:t>sampling</a:t>
              </a:r>
              <a:endParaRPr lang="de-DE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Antialiasing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6764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Libraries &amp; Tools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GLFW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GLOW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GLEW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GLM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mtClean="0"/>
              <a:t>FMOD -&gt; SFML </a:t>
            </a:r>
            <a:r>
              <a:rPr lang="en-US" dirty="0" smtClean="0"/>
              <a:t>Audio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OculusSDK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LUA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Elemate</a:t>
            </a:r>
            <a:r>
              <a:rPr lang="en-US" dirty="0" smtClean="0"/>
              <a:t> </a:t>
            </a:r>
            <a:r>
              <a:rPr lang="en-US" dirty="0" err="1" smtClean="0"/>
              <a:t>Lua</a:t>
            </a:r>
            <a:r>
              <a:rPr lang="en-US" dirty="0" smtClean="0"/>
              <a:t> Bindings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Bandit</a:t>
            </a:r>
            <a:br>
              <a:rPr lang="en-US" dirty="0" smtClean="0"/>
            </a:b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Git</a:t>
            </a:r>
            <a:endParaRPr lang="de-DE" dirty="0" smtClean="0"/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github.com/</a:t>
            </a:r>
            <a:r>
              <a:rPr lang="de-DE" dirty="0" err="1" smtClean="0"/>
              <a:t>voxelinc</a:t>
            </a:r>
            <a:r>
              <a:rPr lang="de-DE" dirty="0" smtClean="0"/>
              <a:t>/</a:t>
            </a:r>
            <a:r>
              <a:rPr lang="de-DE" dirty="0" err="1" smtClean="0"/>
              <a:t>voxellancer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Jenkins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319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Statistiken &amp; Fakten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5817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4294967295"/>
          </p:nvPr>
        </p:nvSpPr>
        <p:spPr>
          <a:xfrm>
            <a:off x="0" y="6497638"/>
            <a:ext cx="958850" cy="360362"/>
          </a:xfrm>
        </p:spPr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294967295"/>
          </p:nvPr>
        </p:nvSpPr>
        <p:spPr>
          <a:xfrm>
            <a:off x="2901950" y="6497638"/>
            <a:ext cx="9290050" cy="360362"/>
          </a:xfrm>
        </p:spPr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294967295"/>
          </p:nvPr>
        </p:nvSpPr>
        <p:spPr>
          <a:xfrm>
            <a:off x="11234738" y="6497638"/>
            <a:ext cx="957262" cy="360362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380"/>
          <a:stretch/>
        </p:blipFill>
        <p:spPr>
          <a:xfrm>
            <a:off x="-27159" y="-204"/>
            <a:ext cx="12287255" cy="685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4781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idx="1"/>
          </p:nvPr>
        </p:nvSpPr>
        <p:spPr/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Trailer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idx="1"/>
          </p:nvPr>
        </p:nvSpPr>
        <p:spPr/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Features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2"/>
          <p:cNvSpPr txBox="1"/>
          <p:nvPr/>
        </p:nvSpPr>
        <p:spPr>
          <a:xfrm>
            <a:off x="457200" y="2926080"/>
            <a:ext cx="3200040" cy="31474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176" name="TextShape 3"/>
          <p:cNvSpPr txBox="1"/>
          <p:nvPr/>
        </p:nvSpPr>
        <p:spPr>
          <a:xfrm>
            <a:off x="457200" y="6498000"/>
            <a:ext cx="95868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24.03.2013</a:t>
            </a:r>
            <a:endParaRPr/>
          </a:p>
        </p:txBody>
      </p:sp>
      <p:sp>
        <p:nvSpPr>
          <p:cNvPr id="177" name="TextShape 4"/>
          <p:cNvSpPr txBox="1"/>
          <p:nvPr/>
        </p:nvSpPr>
        <p:spPr>
          <a:xfrm>
            <a:off x="4613760" y="6498000"/>
            <a:ext cx="6129360" cy="3596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5A6065"/>
                </a:solidFill>
                <a:latin typeface="Neo Sans Std"/>
              </a:rPr>
              <a:t>Gameprogramming 2013 - Voxellancer</a:t>
            </a:r>
            <a:endParaRPr/>
          </a:p>
        </p:txBody>
      </p:sp>
      <p:sp>
        <p:nvSpPr>
          <p:cNvPr id="178" name="TextShape 5"/>
          <p:cNvSpPr txBox="1"/>
          <p:nvPr/>
        </p:nvSpPr>
        <p:spPr>
          <a:xfrm>
            <a:off x="10778760" y="6498000"/>
            <a:ext cx="95652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D6C50C09-5B9E-41C0-924F-1855611D2E12}" type="slidenum">
              <a:rPr lang="en-US" sz="1100">
                <a:solidFill>
                  <a:srgbClr val="5A6065"/>
                </a:solidFill>
                <a:latin typeface="Neo Sans Std"/>
              </a:rPr>
              <a:pPr>
                <a:lnSpc>
                  <a:spcPct val="100000"/>
                </a:lnSpc>
              </a:pPr>
              <a:t>6</a:t>
            </a:fld>
            <a:endParaRPr/>
          </a:p>
        </p:txBody>
      </p:sp>
      <p:sp>
        <p:nvSpPr>
          <p:cNvPr id="179" name="TextShape 6"/>
          <p:cNvSpPr txBox="1"/>
          <p:nvPr/>
        </p:nvSpPr>
        <p:spPr>
          <a:xfrm>
            <a:off x="4572000" y="1195920"/>
            <a:ext cx="7120800" cy="5479200"/>
          </a:xfrm>
          <a:prstGeom prst="rect">
            <a:avLst/>
          </a:prstGeom>
        </p:spPr>
        <p:txBody>
          <a:bodyPr/>
          <a:lstStyle/>
          <a:p>
            <a:pPr>
              <a:buSzPct val="25000"/>
              <a:buFont typeface="StarSymbol"/>
              <a:buChar char=""/>
            </a:pPr>
            <a:endParaRPr dirty="0"/>
          </a:p>
          <a:p>
            <a:pPr>
              <a:buSzPct val="25000"/>
              <a:buFont typeface="StarSymbol"/>
              <a:buChar char=""/>
            </a:pPr>
            <a:endParaRPr dirty="0"/>
          </a:p>
        </p:txBody>
      </p:sp>
      <p:pic>
        <p:nvPicPr>
          <p:cNvPr id="180" name="Grafik 17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23760" y="3383280"/>
            <a:ext cx="7638840" cy="2723760"/>
          </a:xfrm>
          <a:prstGeom prst="rect">
            <a:avLst/>
          </a:prstGeom>
          <a:ln>
            <a:noFill/>
          </a:ln>
        </p:spPr>
      </p:pic>
      <p:sp>
        <p:nvSpPr>
          <p:cNvPr id="10" name="Textfeld 9"/>
          <p:cNvSpPr txBox="1"/>
          <p:nvPr/>
        </p:nvSpPr>
        <p:spPr>
          <a:xfrm>
            <a:off x="4223792" y="764704"/>
            <a:ext cx="40324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From-scratch-engine managing: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 Physics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dirty="0" err="1" smtClean="0"/>
              <a:t>CollisionDetection</a:t>
            </a:r>
            <a:endParaRPr lang="en-US" dirty="0" smtClean="0"/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 Damage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 Splitting</a:t>
            </a:r>
          </a:p>
          <a:p>
            <a:endParaRPr lang="de-DE" dirty="0"/>
          </a:p>
        </p:txBody>
      </p:sp>
      <p:sp>
        <p:nvSpPr>
          <p:cNvPr id="11" name="TextShape 4"/>
          <p:cNvSpPr txBox="1"/>
          <p:nvPr/>
        </p:nvSpPr>
        <p:spPr>
          <a:xfrm>
            <a:off x="549000" y="823320"/>
            <a:ext cx="3200040" cy="22856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3600" dirty="0" smtClean="0">
                <a:solidFill>
                  <a:srgbClr val="FFFFFF"/>
                </a:solidFill>
                <a:latin typeface="Neo Sans Std"/>
              </a:rPr>
              <a:t>Engine</a:t>
            </a:r>
            <a:endParaRPr dirty="0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457200" y="6498000"/>
            <a:ext cx="95868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24.03.2013</a:t>
            </a:r>
            <a:endParaRPr/>
          </a:p>
        </p:txBody>
      </p:sp>
      <p:sp>
        <p:nvSpPr>
          <p:cNvPr id="182" name="TextShape 2"/>
          <p:cNvSpPr txBox="1"/>
          <p:nvPr/>
        </p:nvSpPr>
        <p:spPr>
          <a:xfrm>
            <a:off x="4613760" y="6498000"/>
            <a:ext cx="6129360" cy="3596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5A6065"/>
                </a:solidFill>
                <a:latin typeface="Neo Sans Std"/>
              </a:rPr>
              <a:t>Gameprogramming 2013 - Voxellancer</a:t>
            </a:r>
            <a:endParaRPr/>
          </a:p>
        </p:txBody>
      </p:sp>
      <p:sp>
        <p:nvSpPr>
          <p:cNvPr id="183" name="TextShape 3"/>
          <p:cNvSpPr txBox="1"/>
          <p:nvPr/>
        </p:nvSpPr>
        <p:spPr>
          <a:xfrm>
            <a:off x="10778760" y="6498000"/>
            <a:ext cx="95652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B0A0F8BE-7901-485E-B91C-2643C935B9AD}" type="slidenum">
              <a:rPr lang="en-US" sz="1100">
                <a:solidFill>
                  <a:srgbClr val="5A6065"/>
                </a:solidFill>
                <a:latin typeface="Neo Sans Std"/>
              </a:rPr>
              <a:pPr>
                <a:lnSpc>
                  <a:spcPct val="100000"/>
                </a:lnSpc>
              </a:pPr>
              <a:t>7</a:t>
            </a:fld>
            <a:endParaRPr/>
          </a:p>
        </p:txBody>
      </p:sp>
      <p:sp>
        <p:nvSpPr>
          <p:cNvPr id="184" name="TextShape 4"/>
          <p:cNvSpPr txBox="1"/>
          <p:nvPr/>
        </p:nvSpPr>
        <p:spPr>
          <a:xfrm>
            <a:off x="549000" y="823320"/>
            <a:ext cx="3200040" cy="22856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3600" dirty="0" smtClean="0">
                <a:solidFill>
                  <a:srgbClr val="FFFFFF"/>
                </a:solidFill>
                <a:latin typeface="Neo Sans Std"/>
              </a:rPr>
              <a:t>Modeling</a:t>
            </a:r>
            <a:endParaRPr dirty="0"/>
          </a:p>
        </p:txBody>
      </p:sp>
      <p:pic>
        <p:nvPicPr>
          <p:cNvPr id="185" name="Grafik 18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6240" y="1188720"/>
            <a:ext cx="7927920" cy="4507200"/>
          </a:xfrm>
          <a:prstGeom prst="rect">
            <a:avLst/>
          </a:prstGeom>
          <a:ln>
            <a:noFill/>
          </a:ln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457200" y="6498000"/>
            <a:ext cx="95868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24.03.2013</a:t>
            </a:r>
            <a:endParaRPr/>
          </a:p>
        </p:txBody>
      </p:sp>
      <p:sp>
        <p:nvSpPr>
          <p:cNvPr id="187" name="TextShape 2"/>
          <p:cNvSpPr txBox="1"/>
          <p:nvPr/>
        </p:nvSpPr>
        <p:spPr>
          <a:xfrm>
            <a:off x="4613760" y="6498000"/>
            <a:ext cx="6129360" cy="3596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5A6065"/>
                </a:solidFill>
                <a:latin typeface="Neo Sans Std"/>
              </a:rPr>
              <a:t>Gameprogramming 2013 - Voxellancer</a:t>
            </a:r>
            <a:endParaRPr/>
          </a:p>
        </p:txBody>
      </p:sp>
      <p:sp>
        <p:nvSpPr>
          <p:cNvPr id="188" name="TextShape 3"/>
          <p:cNvSpPr txBox="1"/>
          <p:nvPr/>
        </p:nvSpPr>
        <p:spPr>
          <a:xfrm>
            <a:off x="10778760" y="6498000"/>
            <a:ext cx="95652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BCDC85F4-D559-4C60-85BE-8A749F33F2DA}" type="slidenum">
              <a:rPr lang="en-US" sz="1100">
                <a:solidFill>
                  <a:srgbClr val="5A6065"/>
                </a:solidFill>
                <a:latin typeface="Neo Sans Std"/>
              </a:rPr>
              <a:pPr>
                <a:lnSpc>
                  <a:spcPct val="100000"/>
                </a:lnSpc>
              </a:pPr>
              <a:t>8</a:t>
            </a:fld>
            <a:endParaRPr/>
          </a:p>
        </p:txBody>
      </p:sp>
      <p:sp>
        <p:nvSpPr>
          <p:cNvPr id="189" name="TextShape 4"/>
          <p:cNvSpPr txBox="1"/>
          <p:nvPr/>
        </p:nvSpPr>
        <p:spPr>
          <a:xfrm>
            <a:off x="549000" y="823320"/>
            <a:ext cx="3200040" cy="22856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Neo Sans Std"/>
              </a:rPr>
              <a:t>Scripting</a:t>
            </a:r>
            <a:endParaRPr dirty="0"/>
          </a:p>
        </p:txBody>
      </p:sp>
      <p:pic>
        <p:nvPicPr>
          <p:cNvPr id="190" name="Grafik 18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97680" y="201240"/>
            <a:ext cx="5213520" cy="6296760"/>
          </a:xfrm>
          <a:prstGeom prst="rect">
            <a:avLst/>
          </a:prstGeom>
          <a:ln>
            <a:noFill/>
          </a:ln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457200" y="6498000"/>
            <a:ext cx="95868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24.03.2013</a:t>
            </a:r>
            <a:endParaRPr/>
          </a:p>
        </p:txBody>
      </p:sp>
      <p:sp>
        <p:nvSpPr>
          <p:cNvPr id="192" name="TextShape 2"/>
          <p:cNvSpPr txBox="1"/>
          <p:nvPr/>
        </p:nvSpPr>
        <p:spPr>
          <a:xfrm>
            <a:off x="4613760" y="6498000"/>
            <a:ext cx="6129360" cy="3596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5A6065"/>
                </a:solidFill>
                <a:latin typeface="Neo Sans Std"/>
              </a:rPr>
              <a:t>Gameprogramming 2013 - Voxellancer</a:t>
            </a:r>
            <a:endParaRPr/>
          </a:p>
        </p:txBody>
      </p:sp>
      <p:sp>
        <p:nvSpPr>
          <p:cNvPr id="193" name="TextShape 3"/>
          <p:cNvSpPr txBox="1"/>
          <p:nvPr/>
        </p:nvSpPr>
        <p:spPr>
          <a:xfrm>
            <a:off x="10778760" y="6498000"/>
            <a:ext cx="95652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AC9D8F59-1544-4325-8CD4-B8DF83217A90}" type="slidenum">
              <a:rPr lang="en-US" sz="1100">
                <a:solidFill>
                  <a:srgbClr val="5A6065"/>
                </a:solidFill>
                <a:latin typeface="Neo Sans Std"/>
              </a:rPr>
              <a:pPr>
                <a:lnSpc>
                  <a:spcPct val="100000"/>
                </a:lnSpc>
              </a:pPr>
              <a:t>9</a:t>
            </a:fld>
            <a:endParaRPr/>
          </a:p>
        </p:txBody>
      </p:sp>
      <p:sp>
        <p:nvSpPr>
          <p:cNvPr id="194" name="TextShape 4"/>
          <p:cNvSpPr txBox="1"/>
          <p:nvPr/>
        </p:nvSpPr>
        <p:spPr>
          <a:xfrm>
            <a:off x="549000" y="823320"/>
            <a:ext cx="3200040" cy="22856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Neo Sans Std"/>
              </a:rPr>
              <a:t>AI and Squads</a:t>
            </a:r>
            <a:endParaRPr/>
          </a:p>
        </p:txBody>
      </p:sp>
      <p:pic>
        <p:nvPicPr>
          <p:cNvPr id="195" name="Grafik 19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6240" y="1107720"/>
            <a:ext cx="7883640" cy="4927320"/>
          </a:xfrm>
          <a:prstGeom prst="rect">
            <a:avLst/>
          </a:prstGeom>
          <a:ln>
            <a:noFill/>
          </a:ln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713</Words>
  <Application>Microsoft Office PowerPoint</Application>
  <PresentationFormat>Benutzerdefiniert</PresentationFormat>
  <Paragraphs>288</Paragraphs>
  <Slides>35</Slides>
  <Notes>4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36" baseType="lpstr">
      <vt:lpstr>powerpoint_hpi_cgs_wide</vt:lpstr>
      <vt:lpstr>Voxellancer</vt:lpstr>
      <vt:lpstr>Motivation Voxels</vt:lpstr>
      <vt:lpstr>Motivation Space</vt:lpstr>
      <vt:lpstr>Trailer</vt:lpstr>
      <vt:lpstr>Features</vt:lpstr>
      <vt:lpstr>Folie 6</vt:lpstr>
      <vt:lpstr>Folie 7</vt:lpstr>
      <vt:lpstr>Folie 8</vt:lpstr>
      <vt:lpstr>Folie 9</vt:lpstr>
      <vt:lpstr>Folie 10</vt:lpstr>
      <vt:lpstr>Folie 11</vt:lpstr>
      <vt:lpstr>Folie 12</vt:lpstr>
      <vt:lpstr>Folie 13</vt:lpstr>
      <vt:lpstr>Folie 14</vt:lpstr>
      <vt:lpstr>Behind the Scenes</vt:lpstr>
      <vt:lpstr>Quick Overview</vt:lpstr>
      <vt:lpstr>Folie 17</vt:lpstr>
      <vt:lpstr>Folie 18</vt:lpstr>
      <vt:lpstr>Folie 19</vt:lpstr>
      <vt:lpstr>VoxelCluster</vt:lpstr>
      <vt:lpstr>Particles</vt:lpstr>
      <vt:lpstr>AI - Tasks</vt:lpstr>
      <vt:lpstr>Single Unit Tasks</vt:lpstr>
      <vt:lpstr>Single Unit Tasks</vt:lpstr>
      <vt:lpstr>Group Tasks</vt:lpstr>
      <vt:lpstr>HUD</vt:lpstr>
      <vt:lpstr>HUD explained</vt:lpstr>
      <vt:lpstr>Hudgets</vt:lpstr>
      <vt:lpstr>Spherical HUD</vt:lpstr>
      <vt:lpstr>Postprocessing</vt:lpstr>
      <vt:lpstr>RenderPipeline</vt:lpstr>
      <vt:lpstr>Antialiasing</vt:lpstr>
      <vt:lpstr>Libraries &amp; Tools</vt:lpstr>
      <vt:lpstr>Statistiken &amp; Fakten</vt:lpstr>
      <vt:lpstr>Folie 35</vt:lpstr>
    </vt:vector>
  </TitlesOfParts>
  <Company>Hasso-Plattner-Institut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Voxellancer</dc:title>
  <cp:lastModifiedBy>Patrick</cp:lastModifiedBy>
  <cp:revision>45</cp:revision>
  <dcterms:created xsi:type="dcterms:W3CDTF">2013-10-30T14:23:30Z</dcterms:created>
  <dcterms:modified xsi:type="dcterms:W3CDTF">2014-03-23T18:21:31Z</dcterms:modified>
</cp:coreProperties>
</file>